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6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2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1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6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7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5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4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C2E55-1AB5-469D-A63D-F1A313DE6BA5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6C1F4-A142-4A24-A516-6A1E59E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166" y="92762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Obnovljivi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3795" y="2667000"/>
            <a:ext cx="522514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Obnovljivi</a:t>
            </a:r>
            <a:r>
              <a:rPr lang="en-US" sz="2800" dirty="0" smtClean="0"/>
              <a:t> </a:t>
            </a:r>
            <a:r>
              <a:rPr lang="en-US" sz="2800" dirty="0" err="1" smtClean="0"/>
              <a:t>izvori</a:t>
            </a:r>
            <a:r>
              <a:rPr lang="en-US" sz="2800" dirty="0" smtClean="0"/>
              <a:t> </a:t>
            </a:r>
            <a:r>
              <a:rPr lang="en-US" sz="2800" dirty="0" err="1" smtClean="0"/>
              <a:t>energije</a:t>
            </a:r>
            <a:r>
              <a:rPr lang="en-US" sz="2800" dirty="0" smtClean="0"/>
              <a:t>  </a:t>
            </a:r>
            <a:r>
              <a:rPr lang="en-US" sz="2800" dirty="0" err="1" smtClean="0"/>
              <a:t>Obuhvataju</a:t>
            </a:r>
            <a:r>
              <a:rPr lang="en-US" sz="2800" dirty="0" smtClean="0"/>
              <a:t> one </a:t>
            </a:r>
            <a:r>
              <a:rPr lang="en-US" sz="2800" dirty="0" err="1" smtClean="0"/>
              <a:t>izvore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se </a:t>
            </a:r>
            <a:r>
              <a:rPr lang="en-US" sz="2800" dirty="0" err="1" smtClean="0"/>
              <a:t>nalaze</a:t>
            </a:r>
            <a:r>
              <a:rPr lang="en-US" sz="2800" dirty="0" smtClean="0"/>
              <a:t> u </a:t>
            </a:r>
            <a:r>
              <a:rPr lang="en-US" sz="2800" dirty="0" err="1" smtClean="0"/>
              <a:t>Prirodi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ćnost</a:t>
            </a:r>
            <a:r>
              <a:rPr lang="en-US" sz="2800" dirty="0" smtClean="0"/>
              <a:t> </a:t>
            </a:r>
            <a:r>
              <a:rPr lang="en-US" sz="2800" dirty="0" err="1" smtClean="0"/>
              <a:t>potpunog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delimičnog</a:t>
            </a:r>
            <a:r>
              <a:rPr lang="en-US" sz="2800" dirty="0" smtClean="0"/>
              <a:t> </a:t>
            </a:r>
            <a:r>
              <a:rPr lang="en-US" sz="2800" dirty="0" err="1" smtClean="0"/>
              <a:t>obnavljnja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400" dirty="0" smtClean="0"/>
              <a:t>• </a:t>
            </a:r>
            <a:r>
              <a:rPr lang="en-US" sz="2400" dirty="0" err="1" smtClean="0"/>
              <a:t>Najznačajniji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- </a:t>
            </a:r>
            <a:r>
              <a:rPr lang="en-US" sz="2400" dirty="0" err="1" smtClean="0"/>
              <a:t>energija</a:t>
            </a:r>
            <a:r>
              <a:rPr lang="en-US" sz="2400" dirty="0" smtClean="0"/>
              <a:t> </a:t>
            </a:r>
            <a:r>
              <a:rPr lang="en-US" sz="2400" dirty="0" err="1" smtClean="0"/>
              <a:t>vetra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- </a:t>
            </a:r>
            <a:r>
              <a:rPr lang="en-US" sz="2400" dirty="0" err="1" smtClean="0"/>
              <a:t>energija</a:t>
            </a:r>
            <a:r>
              <a:rPr lang="en-US" sz="2400" dirty="0" smtClean="0"/>
              <a:t> </a:t>
            </a:r>
            <a:r>
              <a:rPr lang="en-US" sz="2400" dirty="0" err="1" smtClean="0"/>
              <a:t>Sunca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- </a:t>
            </a:r>
            <a:r>
              <a:rPr lang="en-US" sz="2400" dirty="0" err="1" smtClean="0"/>
              <a:t>bioenergija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- </a:t>
            </a:r>
            <a:r>
              <a:rPr lang="en-US" sz="2400" dirty="0" err="1" smtClean="0"/>
              <a:t>hidroenergija</a:t>
            </a:r>
            <a:endParaRPr lang="en-US" sz="2400" dirty="0"/>
          </a:p>
        </p:txBody>
      </p:sp>
      <p:pic>
        <p:nvPicPr>
          <p:cNvPr id="4" name="Picture 3" descr="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06447"/>
            <a:ext cx="3762900" cy="212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sunca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sunca</a:t>
            </a:r>
            <a:r>
              <a:rPr lang="en-US" dirty="0" smtClean="0"/>
              <a:t> </a:t>
            </a:r>
            <a:r>
              <a:rPr lang="sr-Latn-RS" dirty="0" smtClean="0"/>
              <a:t>čovek  koristi na razne načine.</a:t>
            </a:r>
          </a:p>
          <a:p>
            <a:r>
              <a:rPr lang="sr-Latn-RS" dirty="0" smtClean="0"/>
              <a:t>Sunce se koristi  za zagrevanje solarne ploče na kojoj se nalazi negativno i pozitivno nabijeni sloj koji obrazuje strujni krug,pri čemu nastaje električna </a:t>
            </a:r>
            <a:r>
              <a:rPr lang="sr-Latn-RS" dirty="0" smtClean="0"/>
              <a:t>energija.</a:t>
            </a:r>
            <a:endParaRPr lang="en-US" dirty="0"/>
          </a:p>
        </p:txBody>
      </p:sp>
      <p:pic>
        <p:nvPicPr>
          <p:cNvPr id="4" name="Picture 3" descr="su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20937"/>
            <a:ext cx="2971800" cy="167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Solarna energija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sz="2000" dirty="0" smtClean="0"/>
              <a:t>• Prosečno sunčevo zračenje je za </a:t>
            </a:r>
            <a:r>
              <a:rPr lang="sr-Latn-RS" sz="2000" dirty="0" smtClean="0"/>
              <a:t> </a:t>
            </a:r>
            <a:r>
              <a:rPr lang="vi-VN" sz="2000" dirty="0" smtClean="0"/>
              <a:t>oko 40% veće od evropsko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g proseka</a:t>
            </a:r>
          </a:p>
          <a:p>
            <a:pPr>
              <a:buNone/>
            </a:pPr>
            <a:r>
              <a:rPr lang="sr-Latn-RS" sz="2000" dirty="0" smtClean="0"/>
              <a:t> </a:t>
            </a:r>
            <a:r>
              <a:rPr lang="vi-VN" sz="2000" dirty="0" smtClean="0"/>
              <a:t> ali je još uvek korišćenje ove energije</a:t>
            </a:r>
            <a:endParaRPr lang="sr-Latn-RS" sz="2000" dirty="0" smtClean="0"/>
          </a:p>
          <a:p>
            <a:pPr>
              <a:buNone/>
            </a:pPr>
            <a:r>
              <a:rPr lang="vi-VN" sz="2000" dirty="0" smtClean="0"/>
              <a:t> u proizvodnji daleko iza zemalja EU.</a:t>
            </a:r>
            <a:endParaRPr lang="sr-Latn-RS" sz="2000" dirty="0" smtClean="0"/>
          </a:p>
          <a:p>
            <a:pPr>
              <a:buNone/>
            </a:pPr>
            <a:r>
              <a:rPr lang="vi-VN" sz="2000" dirty="0" smtClean="0"/>
              <a:t> • Broj sunčanih dana u Srbiji je veći </a:t>
            </a:r>
            <a:endParaRPr lang="sr-Latn-RS" sz="2000" dirty="0" smtClean="0"/>
          </a:p>
          <a:p>
            <a:pPr>
              <a:buNone/>
            </a:pPr>
            <a:r>
              <a:rPr lang="sr-Latn-RS" sz="2000" dirty="0" smtClean="0"/>
              <a:t>    </a:t>
            </a:r>
            <a:r>
              <a:rPr lang="vi-VN" sz="2000" dirty="0" smtClean="0"/>
              <a:t>od 2000 časova. </a:t>
            </a:r>
            <a:endParaRPr lang="sr-Latn-RS" sz="2000" dirty="0" smtClean="0"/>
          </a:p>
          <a:p>
            <a:pPr>
              <a:buNone/>
            </a:pPr>
            <a:endParaRPr lang="sr-Latn-RS" sz="2000" dirty="0" smtClean="0"/>
          </a:p>
          <a:p>
            <a:pPr>
              <a:buNone/>
            </a:pPr>
            <a:r>
              <a:rPr lang="vi-VN" sz="2000" dirty="0" smtClean="0"/>
              <a:t>• To je veća vrednost nego u većini </a:t>
            </a:r>
            <a:endParaRPr lang="sr-Latn-RS" sz="2000" dirty="0" smtClean="0"/>
          </a:p>
          <a:p>
            <a:pPr>
              <a:buNone/>
            </a:pPr>
            <a:r>
              <a:rPr lang="sr-Latn-RS" sz="2000" dirty="0" smtClean="0"/>
              <a:t>   </a:t>
            </a:r>
            <a:r>
              <a:rPr lang="vi-VN" sz="2000" dirty="0" smtClean="0"/>
              <a:t>evropskih zemalja, međutim,</a:t>
            </a:r>
            <a:endParaRPr lang="sr-Latn-RS" sz="2000" dirty="0" smtClean="0"/>
          </a:p>
          <a:p>
            <a:pPr>
              <a:buNone/>
            </a:pPr>
            <a:r>
              <a:rPr lang="sr-Latn-RS" sz="2000" dirty="0" smtClean="0"/>
              <a:t> </a:t>
            </a:r>
            <a:r>
              <a:rPr lang="vi-VN" sz="2000" dirty="0" smtClean="0"/>
              <a:t> solarni potencijal je skoro sasvim neiskorišćen!!!</a:t>
            </a:r>
            <a:endParaRPr lang="sr-Latn-RS" sz="2000" dirty="0" smtClean="0"/>
          </a:p>
        </p:txBody>
      </p:sp>
      <p:pic>
        <p:nvPicPr>
          <p:cNvPr id="4" name="Picture 3" descr="sunc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35060"/>
            <a:ext cx="3505200" cy="191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Biomasa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Biomasa je organska  materija životinjskog ili biljnog porekla koja se pomoću različitih procesa pretvara u upotrebljivu energiju.</a:t>
            </a:r>
          </a:p>
          <a:p>
            <a:r>
              <a:rPr lang="sr-Latn-RS" dirty="0" smtClean="0"/>
              <a:t>Energija biomase  može se eksploatisati na razne </a:t>
            </a:r>
            <a:r>
              <a:rPr lang="sr-Latn-RS" dirty="0" smtClean="0"/>
              <a:t>načine.</a:t>
            </a:r>
            <a:endParaRPr lang="sr-Latn-RS" dirty="0" smtClean="0"/>
          </a:p>
        </p:txBody>
      </p:sp>
      <p:pic>
        <p:nvPicPr>
          <p:cNvPr id="4" name="Picture 3" descr="biom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4515651" cy="187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Energija vetra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Upotreba vetra za obezbeđivanje mehaničke snage preko turbina za pokretanje električnih generatora koji kasnije rade druge poslove.</a:t>
            </a:r>
          </a:p>
          <a:p>
            <a:r>
              <a:rPr lang="sr-Latn-RS" dirty="0" smtClean="0"/>
              <a:t>Energija koju dobijemo varira u zavisnosti od jačine vetra.</a:t>
            </a:r>
          </a:p>
          <a:p>
            <a:r>
              <a:rPr lang="en-US" dirty="0" err="1" smtClean="0"/>
              <a:t>Naj</a:t>
            </a:r>
            <a:r>
              <a:rPr lang="sr-Latn-RS" dirty="0" smtClean="0"/>
              <a:t>tačnija</a:t>
            </a:r>
            <a:r>
              <a:rPr lang="en-US" dirty="0" smtClean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kažu</a:t>
            </a:r>
            <a:r>
              <a:rPr lang="en-US" dirty="0"/>
              <a:t> da je </a:t>
            </a: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 smtClean="0"/>
              <a:t>vetra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kopnu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obale</a:t>
            </a:r>
            <a:r>
              <a:rPr lang="en-US" dirty="0"/>
              <a:t> </a:t>
            </a:r>
            <a:r>
              <a:rPr lang="en-US" dirty="0" smtClean="0"/>
              <a:t>pet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ća</a:t>
            </a:r>
            <a:r>
              <a:rPr lang="en-US" dirty="0" smtClean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41787"/>
            <a:ext cx="1879600" cy="137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Energija vetra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Od svih raspoloživih </a:t>
            </a:r>
            <a:r>
              <a:rPr lang="en-US" dirty="0" err="1"/>
              <a:t>obnovljivih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u </a:t>
            </a:r>
            <a:r>
              <a:rPr lang="en-US" dirty="0" err="1" smtClean="0"/>
              <a:t>Srbiji</a:t>
            </a:r>
            <a:r>
              <a:rPr lang="sr-Latn-RS" dirty="0" smtClean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 smtClean="0"/>
              <a:t>najmnji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sr-Latn-RS" dirty="0" smtClean="0"/>
              <a:t>.</a:t>
            </a:r>
          </a:p>
          <a:p>
            <a:pPr fontAlgn="base"/>
            <a:r>
              <a:rPr lang="sr-Latn-RS" dirty="0"/>
              <a:t>Najveći potencijal energije vetra u Srbiji nalazi se u košavskom području kao što su južni Banat i istočna Srbija</a:t>
            </a:r>
            <a:r>
              <a:rPr lang="sr-Latn-RS" dirty="0" smtClean="0"/>
              <a:t>, na </a:t>
            </a:r>
            <a:r>
              <a:rPr lang="sr-Latn-RS" dirty="0"/>
              <a:t>istočnoj strani Kopaonika</a:t>
            </a:r>
            <a:r>
              <a:rPr lang="sr-Latn-RS" dirty="0" smtClean="0"/>
              <a:t>,                        </a:t>
            </a:r>
            <a:r>
              <a:rPr lang="sr-Latn-RS" dirty="0"/>
              <a:t>na području </a:t>
            </a:r>
            <a:r>
              <a:rPr lang="sr-Latn-RS" dirty="0" smtClean="0"/>
              <a:t>Zlatibora </a:t>
            </a:r>
            <a:r>
              <a:rPr lang="sr-Latn-RS" dirty="0"/>
              <a:t>i na </a:t>
            </a:r>
            <a:r>
              <a:rPr lang="sr-Latn-RS" dirty="0" smtClean="0"/>
              <a:t>nadmorskim            visinama </a:t>
            </a:r>
            <a:r>
              <a:rPr lang="sr-Latn-RS" dirty="0"/>
              <a:t>iznad 800m, kao i u </a:t>
            </a:r>
            <a:r>
              <a:rPr lang="sr-Latn-RS" dirty="0" smtClean="0"/>
              <a:t>dolinama                  </a:t>
            </a:r>
            <a:r>
              <a:rPr lang="sr-Latn-RS" dirty="0"/>
              <a:t>reka Dunava, Save i Morave.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8" y="4212633"/>
            <a:ext cx="1572012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Energija vode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Energija vode ili hidroenergija se koristi kroz delovanje sile na korito i obalu reke usled kretanja vode.</a:t>
            </a:r>
          </a:p>
          <a:p>
            <a:r>
              <a:rPr lang="sr-Latn-RS" dirty="0" smtClean="0"/>
              <a:t>Ne stvara se otpad kao kod nuklearnih elektrana, a količina gasova staklene bašte je zanemarljiva u odnosu na termoelektrane.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71289"/>
            <a:ext cx="2590800" cy="17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Energija vode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Najznačajniji su Đerdap I i II i hidroelektrana „Bajina Bašta“.</a:t>
            </a:r>
          </a:p>
          <a:p>
            <a:r>
              <a:rPr lang="sr-Latn-RS" dirty="0" smtClean="0"/>
              <a:t>Iskorišćeno je 10,3TWh/god a ukupni potencijal je 19,8TWh/god.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3276600" cy="1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362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Obnovljivi izvori energije</vt:lpstr>
      <vt:lpstr>Uvod</vt:lpstr>
      <vt:lpstr>Energija sunca</vt:lpstr>
      <vt:lpstr>Solarna energija u Srbiji</vt:lpstr>
      <vt:lpstr>Biomasa </vt:lpstr>
      <vt:lpstr>Energija vetra</vt:lpstr>
      <vt:lpstr>Energija vetra u Srbiji</vt:lpstr>
      <vt:lpstr>Energija vode</vt:lpstr>
      <vt:lpstr>Energija vode u Srbiji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Obnovljivi izvori energije</dc:title>
  <dc:creator>Dalibor Vojnovic</dc:creator>
  <cp:lastModifiedBy>Milan Divjak</cp:lastModifiedBy>
  <cp:revision>14</cp:revision>
  <dcterms:created xsi:type="dcterms:W3CDTF">2020-03-07T15:14:11Z</dcterms:created>
  <dcterms:modified xsi:type="dcterms:W3CDTF">2020-03-11T21:54:28Z</dcterms:modified>
</cp:coreProperties>
</file>